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</p:sldMasterIdLst>
  <p:notesMasterIdLst>
    <p:notesMasterId r:id="rId28"/>
  </p:notesMasterIdLst>
  <p:sldIdLst>
    <p:sldId id="256" r:id="rId3"/>
    <p:sldId id="1579" r:id="rId4"/>
    <p:sldId id="1588" r:id="rId5"/>
    <p:sldId id="1580" r:id="rId6"/>
    <p:sldId id="1581" r:id="rId7"/>
    <p:sldId id="1582" r:id="rId8"/>
    <p:sldId id="1585" r:id="rId9"/>
    <p:sldId id="1584" r:id="rId10"/>
    <p:sldId id="1589" r:id="rId11"/>
    <p:sldId id="1603" r:id="rId12"/>
    <p:sldId id="1604" r:id="rId13"/>
    <p:sldId id="1605" r:id="rId14"/>
    <p:sldId id="1606" r:id="rId15"/>
    <p:sldId id="1607" r:id="rId16"/>
    <p:sldId id="1608" r:id="rId17"/>
    <p:sldId id="1609" r:id="rId18"/>
    <p:sldId id="1610" r:id="rId19"/>
    <p:sldId id="1602" r:id="rId20"/>
    <p:sldId id="1611" r:id="rId21"/>
    <p:sldId id="1612" r:id="rId22"/>
    <p:sldId id="1613" r:id="rId23"/>
    <p:sldId id="1586" r:id="rId24"/>
    <p:sldId id="1410" r:id="rId25"/>
    <p:sldId id="1614" r:id="rId26"/>
    <p:sldId id="1615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495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416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26 – Python and emacs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module</a:t>
            </a:r>
            <a:r>
              <a:rPr lang="en-US" dirty="0"/>
              <a:t> is a Python file that contains function definitions and other statements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import modules, use this command</a:t>
            </a:r>
            <a:r>
              <a:rPr lang="en-US" dirty="0" smtClean="0"/>
              <a:t>: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imports the </a:t>
            </a:r>
            <a:r>
              <a:rPr lang="en-US" u="sng" dirty="0" smtClean="0"/>
              <a:t>entire</a:t>
            </a:r>
            <a:r>
              <a:rPr lang="en-US" dirty="0" smtClean="0"/>
              <a:t> module of that name</a:t>
            </a:r>
          </a:p>
          <a:p>
            <a:pPr lvl="1"/>
            <a:r>
              <a:rPr lang="en-US" dirty="0"/>
              <a:t>Every single thing in the file is now available</a:t>
            </a:r>
          </a:p>
          <a:p>
            <a:pPr lvl="1"/>
            <a:r>
              <a:rPr lang="en-US" dirty="0"/>
              <a:t>This includes functions, </a:t>
            </a:r>
            <a:r>
              <a:rPr lang="en-US" dirty="0" smtClean="0"/>
              <a:t>data types, </a:t>
            </a:r>
            <a:r>
              <a:rPr lang="en-US" dirty="0"/>
              <a:t>constants,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Module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calendar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calendar.TextCalendar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exCal.formatmonth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(2017, 5)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printCal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0651" y="3815219"/>
            <a:ext cx="3902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May 2017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 Sa Su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8  9 10 11 12 13 14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15 16 17 18 19 20 21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22 23 24 25 26 27 28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things we’ve imported this way, we need to append the filename and a period to the front of its name 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”)</a:t>
            </a:r>
          </a:p>
          <a:p>
            <a:pPr lvl="2"/>
            <a:endParaRPr lang="en-US" dirty="0"/>
          </a:p>
          <a:p>
            <a:r>
              <a:rPr lang="en-US" dirty="0" smtClean="0"/>
              <a:t>To access a function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moduleName.function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5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“Random”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numbers are useful for many things</a:t>
            </a:r>
          </a:p>
          <a:p>
            <a:pPr lvl="1"/>
            <a:r>
              <a:rPr lang="en-US" dirty="0" smtClean="0"/>
              <a:t>Like what?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Games of chance</a:t>
            </a:r>
          </a:p>
          <a:p>
            <a:pPr lvl="1"/>
            <a:r>
              <a:rPr lang="en-US" dirty="0" smtClean="0"/>
              <a:t>Procedural generation</a:t>
            </a:r>
          </a:p>
          <a:p>
            <a:pPr lvl="2"/>
            <a:r>
              <a:rPr lang="en-US" dirty="0" smtClean="0"/>
              <a:t>Minecraft levels, snowflakes in Frozen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Random numbers generated by computers can only be </a:t>
            </a:r>
            <a:r>
              <a:rPr lang="en-US" b="1" i="1" dirty="0" smtClean="0"/>
              <a:t>pseudo </a:t>
            </a:r>
            <a:r>
              <a:rPr lang="en-US" dirty="0" smtClean="0"/>
              <a:t>random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2849" cy="4517689"/>
          </a:xfrm>
        </p:spPr>
        <p:txBody>
          <a:bodyPr/>
          <a:lstStyle/>
          <a:p>
            <a:r>
              <a:rPr lang="en-US" dirty="0"/>
              <a:t>“Anyone who considers arithmetical methods of producing random digits is, of course, in a state of sin.” </a:t>
            </a:r>
            <a:r>
              <a:rPr lang="en-US" i="1" dirty="0"/>
              <a:t>– John von </a:t>
            </a:r>
            <a:r>
              <a:rPr lang="en-US" i="1" dirty="0" smtClean="0"/>
              <a:t>Neumann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Pseudorandom appears to be random, but isn’t</a:t>
            </a:r>
          </a:p>
          <a:p>
            <a:pPr lvl="1"/>
            <a:r>
              <a:rPr lang="en-US" dirty="0" smtClean="0"/>
              <a:t>Mathematically generated, so it can’t be</a:t>
            </a:r>
          </a:p>
          <a:p>
            <a:pPr lvl="1"/>
            <a:r>
              <a:rPr lang="en-US" dirty="0" smtClean="0"/>
              <a:t>Called a </a:t>
            </a:r>
            <a:r>
              <a:rPr lang="en-US" u="sng" dirty="0" smtClean="0"/>
              <a:t>R</a:t>
            </a:r>
            <a:r>
              <a:rPr lang="en-US" dirty="0" smtClean="0"/>
              <a:t>andom </a:t>
            </a:r>
            <a:r>
              <a:rPr lang="en-US" u="sng" dirty="0" smtClean="0"/>
              <a:t>N</a:t>
            </a:r>
            <a:r>
              <a:rPr lang="en-US" dirty="0" smtClean="0"/>
              <a:t>umber </a:t>
            </a:r>
            <a:r>
              <a:rPr lang="en-US" u="sng" dirty="0" smtClean="0"/>
              <a:t>G</a:t>
            </a:r>
            <a:r>
              <a:rPr lang="en-US" dirty="0" smtClean="0"/>
              <a:t>enerator (RNG)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Seeding for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RNG isn’t truly random</a:t>
            </a:r>
          </a:p>
          <a:p>
            <a:pPr lvl="1"/>
            <a:r>
              <a:rPr lang="en-US" dirty="0" smtClean="0"/>
              <a:t>The computer uses a “seed” in an </a:t>
            </a:r>
            <a:br>
              <a:rPr lang="en-US" dirty="0" smtClean="0"/>
            </a:br>
            <a:r>
              <a:rPr lang="en-US" dirty="0" smtClean="0"/>
              <a:t>attempt to be as random as possible</a:t>
            </a:r>
          </a:p>
          <a:p>
            <a:pPr lvl="3"/>
            <a:endParaRPr lang="en-US" dirty="0"/>
          </a:p>
          <a:p>
            <a:r>
              <a:rPr lang="en-US" dirty="0" smtClean="0"/>
              <a:t>By default, the seed is the system time</a:t>
            </a:r>
          </a:p>
          <a:p>
            <a:pPr lvl="1"/>
            <a:r>
              <a:rPr lang="en-US" dirty="0" smtClean="0"/>
              <a:t>Changes every time the program is run</a:t>
            </a:r>
          </a:p>
          <a:p>
            <a:r>
              <a:rPr lang="en-US" dirty="0" smtClean="0"/>
              <a:t>We can set our own seed</a:t>
            </a:r>
          </a:p>
          <a:p>
            <a:pPr lvl="1"/>
            <a:r>
              <a:rPr lang="en-US" dirty="0" smtClean="0"/>
              <a:t>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Seeding for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Same </a:t>
            </a:r>
            <a:r>
              <a:rPr lang="en-US" dirty="0"/>
              <a:t>seed </a:t>
            </a:r>
            <a:r>
              <a:rPr lang="en-US" dirty="0">
                <a:sym typeface="Wingdings" panose="05000000000000000000" pitchFamily="2" charset="2"/>
              </a:rPr>
              <a:t>means same “random” numbers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Wingdings" panose="05000000000000000000" pitchFamily="2" charset="2"/>
              </a:rPr>
              <a:t>Good </a:t>
            </a:r>
            <a:r>
              <a:rPr lang="en-US" dirty="0">
                <a:sym typeface="Wingdings" panose="05000000000000000000" pitchFamily="2" charset="2"/>
              </a:rPr>
              <a:t>for testing, allow identical runs</a:t>
            </a:r>
          </a:p>
          <a:p>
            <a:endParaRPr lang="en-US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(7)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random.seed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("hello")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endParaRPr lang="en-US" dirty="0"/>
          </a:p>
          <a:p>
            <a:r>
              <a:rPr lang="en-US" dirty="0" smtClean="0"/>
              <a:t>7 always gives				.32, .15, .65, .07</a:t>
            </a:r>
          </a:p>
          <a:p>
            <a:r>
              <a:rPr lang="en-US" dirty="0" smtClean="0"/>
              <a:t>“hello” always gives		.35, .66, .54, .13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8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Seeds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“Resets” the random number generator each time it is seeded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Should only seed once per program</a:t>
            </a:r>
          </a:p>
          <a:p>
            <a:r>
              <a:rPr lang="en-US" dirty="0" smtClean="0"/>
              <a:t>Seeding and calling gives the same number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0.23796462709189137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0.23796462709189137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Floats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Returns a random float from 0.0 up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but not including) 1.0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0.06710225875940379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0.3255995543326774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0.0036753697681032316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0.28279809896785435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Review the important points of classes</a:t>
            </a:r>
          </a:p>
          <a:p>
            <a:pPr lvl="1"/>
            <a:r>
              <a:rPr lang="en-US" dirty="0" smtClean="0"/>
              <a:t>Classes </a:t>
            </a:r>
            <a:r>
              <a:rPr lang="en-US" u="sng" dirty="0" smtClean="0"/>
              <a:t>will</a:t>
            </a:r>
            <a:r>
              <a:rPr lang="en-US" dirty="0" smtClean="0"/>
              <a:t> be on the exam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Learn some cool Python stuff</a:t>
            </a:r>
          </a:p>
          <a:p>
            <a:pPr lvl="1"/>
            <a:r>
              <a:rPr lang="en-US" dirty="0" smtClean="0"/>
              <a:t>Importing libraries to do tasks for you</a:t>
            </a:r>
          </a:p>
          <a:p>
            <a:pPr lvl="1"/>
            <a:r>
              <a:rPr lang="en-US" dirty="0" smtClean="0"/>
              <a:t>(Pseudo) random numbers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Emacs shortcuts!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Works the same as normal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 smtClean="0"/>
              <a:t>Start, stop, and step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("dog")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6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(2, 21, 4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10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0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Takes in a list, returns one of the options at random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["Yorkie",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Westie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Vizsla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("yay, summer!")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'Yorkie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'Yorkie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		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Westie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9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 and emacs Shortcuts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is </a:t>
            </a:r>
            <a:r>
              <a:rPr lang="en-US" dirty="0"/>
              <a:t>Friday, May 19th from 6 to 8 </a:t>
            </a:r>
            <a:r>
              <a:rPr lang="en-US" dirty="0" smtClean="0"/>
              <a:t>PM</a:t>
            </a:r>
            <a:endParaRPr lang="en-US" dirty="0" smtClean="0"/>
          </a:p>
          <a:p>
            <a:pPr lvl="1"/>
            <a:r>
              <a:rPr lang="en-US" dirty="0" smtClean="0"/>
              <a:t>Start studying now!</a:t>
            </a:r>
          </a:p>
          <a:p>
            <a:pPr lvl="1"/>
            <a:r>
              <a:rPr lang="en-US" dirty="0" smtClean="0"/>
              <a:t>Review worksheet won’t come out until </a:t>
            </a:r>
            <a:r>
              <a:rPr lang="en-US" dirty="0" smtClean="0"/>
              <a:t>Saturday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exam locations:</a:t>
            </a:r>
          </a:p>
          <a:p>
            <a:pPr lvl="1"/>
            <a:r>
              <a:rPr lang="en-US" dirty="0" smtClean="0"/>
              <a:t>Gibson (2, 3, 4, 5, 15, 16, 18) in ENGR 027</a:t>
            </a:r>
            <a:endParaRPr lang="en-US" dirty="0"/>
          </a:p>
          <a:p>
            <a:pPr lvl="1"/>
            <a:r>
              <a:rPr lang="en-US" dirty="0" smtClean="0"/>
              <a:t>Wilson (9, 10, 11, 12, 20, 21, 22, 23) in MEYR 030</a:t>
            </a:r>
          </a:p>
          <a:p>
            <a:pPr lvl="3"/>
            <a:endParaRPr lang="en-US" dirty="0" smtClean="0"/>
          </a:p>
          <a:p>
            <a:r>
              <a:rPr lang="en-US" sz="3200" dirty="0" smtClean="0"/>
              <a:t>Project 3 </a:t>
            </a:r>
            <a:r>
              <a:rPr lang="en-US" dirty="0" smtClean="0"/>
              <a:t>due </a:t>
            </a:r>
            <a:r>
              <a:rPr lang="en-US" dirty="0" smtClean="0"/>
              <a:t>on </a:t>
            </a:r>
            <a:r>
              <a:rPr lang="en-US" dirty="0" smtClean="0"/>
              <a:t>May </a:t>
            </a:r>
            <a:r>
              <a:rPr lang="en-US" dirty="0" smtClean="0"/>
              <a:t>12th @ 8:59:59 PM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want to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around the file</a:t>
            </a:r>
          </a:p>
          <a:p>
            <a:r>
              <a:rPr lang="en-US" dirty="0" smtClean="0"/>
              <a:t>Copying, cutting, and pasting</a:t>
            </a:r>
          </a:p>
          <a:p>
            <a:r>
              <a:rPr lang="en-US" dirty="0" smtClean="0"/>
              <a:t>Searching and replacing</a:t>
            </a:r>
          </a:p>
          <a:p>
            <a:r>
              <a:rPr lang="en-US" dirty="0" smtClean="0"/>
              <a:t>Advanced commands</a:t>
            </a:r>
          </a:p>
          <a:p>
            <a:pPr lvl="1"/>
            <a:r>
              <a:rPr lang="en-US" dirty="0" smtClean="0"/>
              <a:t>(Un)comment region</a:t>
            </a:r>
          </a:p>
          <a:p>
            <a:r>
              <a:rPr lang="en-US" dirty="0" smtClean="0"/>
              <a:t>“Meta” (escape)</a:t>
            </a:r>
            <a:endParaRPr lang="en-US" dirty="0"/>
          </a:p>
          <a:p>
            <a:r>
              <a:rPr lang="en-US" dirty="0" smtClean="0"/>
              <a:t>GL vs bash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4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Labelling the parts of a class!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Partial list of answers:</a:t>
            </a:r>
            <a:endParaRPr lang="en-US" dirty="0"/>
          </a:p>
          <a:p>
            <a:pPr lvl="1"/>
            <a:r>
              <a:rPr lang="en-US" dirty="0" smtClean="0"/>
              <a:t>Class name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Attribute</a:t>
            </a:r>
          </a:p>
          <a:p>
            <a:pPr lvl="1"/>
            <a:r>
              <a:rPr lang="en-US" dirty="0" smtClean="0"/>
              <a:t>Object the method is called on</a:t>
            </a:r>
          </a:p>
          <a:p>
            <a:pPr lvl="1"/>
            <a:r>
              <a:rPr lang="en-US" dirty="0" smtClean="0"/>
              <a:t>Keyword to create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95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have two important built-in functions</a:t>
            </a:r>
          </a:p>
          <a:p>
            <a:pPr lvl="1"/>
            <a:r>
              <a:rPr lang="en-US" dirty="0" smtClean="0"/>
              <a:t>Have double underscores on either side of name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Constructor for the class</a:t>
            </a:r>
          </a:p>
          <a:p>
            <a:pPr lvl="1"/>
            <a:r>
              <a:rPr lang="en-US" dirty="0" smtClean="0"/>
              <a:t>Initializes and creates attributes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Creates the string representation of the object</a:t>
            </a:r>
            <a:endParaRPr lang="en-US" dirty="0" smtClean="0"/>
          </a:p>
          <a:p>
            <a:pPr lvl="1"/>
            <a:r>
              <a:rPr lang="en-US" dirty="0"/>
              <a:t>Used </a:t>
            </a:r>
            <a:r>
              <a:rPr lang="en-US" dirty="0" smtClean="0"/>
              <a:t>when we </a:t>
            </a:r>
            <a:r>
              <a:rPr lang="en-US" dirty="0"/>
              <a:t>call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r>
              <a:rPr lang="en-US" dirty="0"/>
              <a:t>with an instance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and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programming languages provide some form of </a:t>
            </a:r>
            <a:r>
              <a:rPr lang="en-US" b="1" i="1" dirty="0"/>
              <a:t>abstraction</a:t>
            </a:r>
          </a:p>
          <a:p>
            <a:pPr lvl="1"/>
            <a:r>
              <a:rPr lang="en-US" dirty="0"/>
              <a:t>Hide the details of implementation from the </a:t>
            </a:r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All the user needs to know is the name and basics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b="1" i="1" dirty="0"/>
              <a:t>Encapsulation </a:t>
            </a:r>
            <a:r>
              <a:rPr lang="en-US" dirty="0"/>
              <a:t>is a form of information </a:t>
            </a:r>
            <a:br>
              <a:rPr lang="en-US" dirty="0"/>
            </a:br>
            <a:r>
              <a:rPr lang="en-US" dirty="0"/>
              <a:t>hiding and </a:t>
            </a:r>
            <a:r>
              <a:rPr lang="en-US" dirty="0" smtClean="0"/>
              <a:t>abstraction used in classes</a:t>
            </a:r>
            <a:endParaRPr lang="en-US" dirty="0"/>
          </a:p>
          <a:p>
            <a:pPr lvl="1"/>
            <a:r>
              <a:rPr lang="en-US" dirty="0"/>
              <a:t>Data and functions that act on that data are located in the same place (inside a class)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4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self </a:t>
            </a:r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variable is how we refer to the </a:t>
            </a:r>
            <a:r>
              <a:rPr lang="en-US" b="1" i="1" dirty="0"/>
              <a:t>current instance </a:t>
            </a:r>
            <a:r>
              <a:rPr lang="en-US" dirty="0"/>
              <a:t>of the class</a:t>
            </a:r>
          </a:p>
          <a:p>
            <a:pPr lvl="1"/>
            <a:r>
              <a:rPr lang="en-US" dirty="0"/>
              <a:t>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refers to the object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is currently being </a:t>
            </a:r>
            <a:r>
              <a:rPr lang="en-US" dirty="0" smtClean="0"/>
              <a:t>created</a:t>
            </a:r>
            <a:endParaRPr lang="en-US" dirty="0"/>
          </a:p>
          <a:p>
            <a:pPr lvl="1"/>
            <a:r>
              <a:rPr lang="en-US" dirty="0"/>
              <a:t>In other methods,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refers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instance </a:t>
            </a:r>
            <a:r>
              <a:rPr lang="en-US" dirty="0"/>
              <a:t>the method was called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8285" y="5260158"/>
            <a:ext cx="7607431" cy="82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flipH="1">
            <a:off x="3930977" y="5598263"/>
            <a:ext cx="952108" cy="4430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6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dirty="0" smtClean="0"/>
              <a:t> is when one class </a:t>
            </a:r>
            <a:r>
              <a:rPr lang="en-US" dirty="0" smtClean="0"/>
              <a:t>is </a:t>
            </a:r>
            <a:r>
              <a:rPr lang="en-US" dirty="0" smtClean="0"/>
              <a:t>based upon another class </a:t>
            </a:r>
            <a:r>
              <a:rPr lang="en-US" dirty="0" smtClean="0"/>
              <a:t>(child inherits from parent)</a:t>
            </a:r>
            <a:endParaRPr lang="en-US" dirty="0" smtClean="0"/>
          </a:p>
          <a:p>
            <a:r>
              <a:rPr lang="en-US" dirty="0" smtClean="0"/>
              <a:t>The child class </a:t>
            </a:r>
            <a:r>
              <a:rPr lang="en-US" b="1" i="1" dirty="0" smtClean="0"/>
              <a:t>inherits</a:t>
            </a:r>
            <a:r>
              <a:rPr lang="en-US" dirty="0" smtClean="0"/>
              <a:t> most or all of its features from the parent class it is based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Inherits both methods and attributes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Child class can </a:t>
            </a:r>
            <a:r>
              <a:rPr lang="en-US" b="1" i="1" dirty="0" smtClean="0"/>
              <a:t>extend</a:t>
            </a:r>
            <a:r>
              <a:rPr lang="en-US" dirty="0" smtClean="0"/>
              <a:t> and </a:t>
            </a:r>
            <a:r>
              <a:rPr lang="en-US" b="1" i="1" dirty="0" smtClean="0"/>
              <a:t>override</a:t>
            </a:r>
            <a:r>
              <a:rPr lang="en-US" dirty="0" smtClean="0"/>
              <a:t> the methods from the parent class</a:t>
            </a:r>
          </a:p>
          <a:p>
            <a:pPr lvl="1"/>
            <a:r>
              <a:rPr lang="en-US" dirty="0" smtClean="0"/>
              <a:t>What do each of these mean?</a:t>
            </a:r>
            <a:endParaRPr lang="en-US" dirty="0" smtClean="0"/>
          </a:p>
          <a:p>
            <a:pPr lvl="3"/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30693</TotalTime>
  <Words>789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Wingdings</vt:lpstr>
      <vt:lpstr>Office Theme</vt:lpstr>
      <vt:lpstr>1_Office Theme</vt:lpstr>
      <vt:lpstr>CMSC201  Computer Science I for Majors  Lecture 26 – Python and emacs Fun</vt:lpstr>
      <vt:lpstr>Today’s Objectives</vt:lpstr>
      <vt:lpstr>Review of Classes</vt:lpstr>
      <vt:lpstr>In-Class Exercise</vt:lpstr>
      <vt:lpstr>Built-In Functions</vt:lpstr>
      <vt:lpstr>Abstraction and Encapsulation</vt:lpstr>
      <vt:lpstr>The self Variable</vt:lpstr>
      <vt:lpstr>Inheritance</vt:lpstr>
      <vt:lpstr>Python Fun!</vt:lpstr>
      <vt:lpstr>Importing Modules</vt:lpstr>
      <vt:lpstr>Calendar Module Example</vt:lpstr>
      <vt:lpstr>import</vt:lpstr>
      <vt:lpstr>“Random” Numbers</vt:lpstr>
      <vt:lpstr>Random Numbers</vt:lpstr>
      <vt:lpstr>Pseudo Randomness</vt:lpstr>
      <vt:lpstr>Seeding for Randomness</vt:lpstr>
      <vt:lpstr>Seeding for Randomness</vt:lpstr>
      <vt:lpstr>How Seeds Work</vt:lpstr>
      <vt:lpstr>Generating Random Floats</vt:lpstr>
      <vt:lpstr>Generating Random Integers</vt:lpstr>
      <vt:lpstr>Generating Random Options</vt:lpstr>
      <vt:lpstr>GL and emacs Shortcuts</vt:lpstr>
      <vt:lpstr>Announcements</vt:lpstr>
      <vt:lpstr>What do you want to learn?</vt:lpstr>
      <vt:lpstr>Common Tasks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426</cp:revision>
  <dcterms:created xsi:type="dcterms:W3CDTF">2014-05-05T14:25:42Z</dcterms:created>
  <dcterms:modified xsi:type="dcterms:W3CDTF">2017-05-10T22:14:31Z</dcterms:modified>
</cp:coreProperties>
</file>